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40" r:id="rId9"/>
    <p:sldId id="739" r:id="rId10"/>
    <p:sldId id="2573" r:id="rId11"/>
    <p:sldId id="2602" r:id="rId12"/>
    <p:sldId id="2528" r:id="rId13"/>
    <p:sldId id="2598" r:id="rId14"/>
    <p:sldId id="2527" r:id="rId15"/>
    <p:sldId id="2513" r:id="rId16"/>
    <p:sldId id="2471" r:id="rId17"/>
    <p:sldId id="2478" r:id="rId18"/>
    <p:sldId id="2581" r:id="rId19"/>
    <p:sldId id="2578" r:id="rId20"/>
    <p:sldId id="2579" r:id="rId21"/>
    <p:sldId id="2580" r:id="rId22"/>
    <p:sldId id="2582" r:id="rId23"/>
    <p:sldId id="2599" r:id="rId24"/>
    <p:sldId id="2583" r:id="rId25"/>
    <p:sldId id="2584" r:id="rId26"/>
    <p:sldId id="2585" r:id="rId27"/>
    <p:sldId id="2600" r:id="rId28"/>
    <p:sldId id="2586" r:id="rId29"/>
    <p:sldId id="2587" r:id="rId30"/>
    <p:sldId id="2601" r:id="rId31"/>
    <p:sldId id="2590" r:id="rId32"/>
    <p:sldId id="2546" r:id="rId33"/>
    <p:sldId id="2479" r:id="rId34"/>
    <p:sldId id="2621" r:id="rId35"/>
    <p:sldId id="2620" r:id="rId36"/>
    <p:sldId id="2470" r:id="rId37"/>
    <p:sldId id="2564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树构造方式使得相似数据点更有可能出现在同一子树，从而可以更快地发现近似的最近邻居。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3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E4870B-1D5B-F14F-B7F7-234812A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向量数据库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相似性搜索概述</a:t>
            </a:r>
            <a:endParaRPr lang="zh-CN" altLang="en-US" sz="115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相似性搜索分类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高效的搜索算法有很多，其主要思想是通过两种方式提高搜索效率：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按索引使用数据结构：</a:t>
            </a:r>
            <a:r>
              <a:rPr lang="zh-CN" altLang="en-US" dirty="0"/>
              <a:t>将向量组织成基于树、图等结构来缩小搜索范围。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按数据结构分类</a:t>
            </a:r>
          </a:p>
        </p:txBody>
      </p:sp>
    </p:spTree>
    <p:extLst>
      <p:ext uri="{BB962C8B-B14F-4D97-AF65-F5344CB8AC3E}">
        <p14:creationId xmlns:p14="http://schemas.microsoft.com/office/powerpoint/2010/main" val="40142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86650-0B84-AE43-BA57-09B53A4F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基于哈希索引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23" y="1304676"/>
            <a:ext cx="7763620" cy="4994910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高维向量映射到低维空间或低维哈希码：</a:t>
            </a:r>
            <a:r>
              <a:rPr lang="zh-CN" altLang="en-US" sz="2000" dirty="0"/>
              <a:t>尽可能保持原始相似性；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数据库中向量被多次哈希：</a:t>
            </a:r>
            <a:r>
              <a:rPr lang="zh-CN" altLang="en-US" sz="2000" dirty="0"/>
              <a:t>以确保相似点更有可能发生冲突（与传统哈希相反，其目标最大限度减少冲突）；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通过哈希表或者倒排索引来存储和检索：</a:t>
            </a:r>
            <a:r>
              <a:rPr lang="zh-CN" altLang="en-US" sz="2000" dirty="0"/>
              <a:t>在索引过程，查询点也使用与索引过程中相同哈希函数，由于相似点被分配到相同哈希桶，因此检索速度非常快；</a:t>
            </a:r>
            <a:endParaRPr lang="en-US" altLang="zh-CN" sz="2000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b="1" dirty="0"/>
              <a:t>典型算法： </a:t>
            </a:r>
            <a:r>
              <a:rPr lang="en-US" altLang="zh-CN" dirty="0"/>
              <a:t>LSH</a:t>
            </a:r>
            <a:r>
              <a:rPr lang="zh-CN" altLang="en-US" dirty="0"/>
              <a:t> 局部敏感哈希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优点扩展到大量数据时速度非常快，缺点是准确性一般。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7CF8A2-C2DA-254D-87A2-5D6A4C5D2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099" y="1378248"/>
            <a:ext cx="2702565" cy="42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基于树的索引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7395758" cy="4994910"/>
          </a:xfrm>
        </p:spPr>
        <p:txBody>
          <a:bodyPr/>
          <a:lstStyle/>
          <a:p>
            <a:r>
              <a:rPr lang="zh-CN" altLang="en-US" b="1" dirty="0"/>
              <a:t>建立树结构：</a:t>
            </a:r>
            <a:r>
              <a:rPr lang="zh-CN" altLang="en-US" dirty="0"/>
              <a:t>把高维空间划分成若干个子空间或者聚类中心，然后用树形结构来存储和检索。</a:t>
            </a:r>
            <a:endParaRPr lang="en-US" altLang="zh-CN" dirty="0"/>
          </a:p>
          <a:p>
            <a:r>
              <a:rPr lang="zh-CN" altLang="en-US" b="1" dirty="0"/>
              <a:t>索引算法：</a:t>
            </a:r>
            <a:r>
              <a:rPr lang="zh-CN" altLang="en-US" dirty="0"/>
              <a:t>通过二叉搜索树算法搜索，相似数据易在同一子树，从而更快地发现近似邻居。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  <a:r>
              <a:rPr lang="zh-CN" altLang="en-US" dirty="0"/>
              <a:t>基于精确距离计算 </a:t>
            </a:r>
            <a:r>
              <a:rPr lang="en-US" altLang="zh-CN" dirty="0"/>
              <a:t>or</a:t>
            </a:r>
            <a:r>
              <a:rPr lang="zh-CN" altLang="en-US" dirty="0"/>
              <a:t> 近似距离计算。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优点对低维数据准确率较高；缺点无法充分捕获数据复杂性，高维数据准确率较低。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46722-7C45-4148-B6CE-943225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483" y="1465273"/>
            <a:ext cx="2655139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723696"/>
            <a:ext cx="6544420" cy="4631383"/>
          </a:xfrm>
        </p:spPr>
        <p:txBody>
          <a:bodyPr/>
          <a:lstStyle/>
          <a:p>
            <a:r>
              <a:rPr lang="zh-CN" altLang="en-US" b="1" dirty="0"/>
              <a:t>数据结构：</a:t>
            </a:r>
            <a:r>
              <a:rPr lang="zh-CN" altLang="en-US" dirty="0"/>
              <a:t>图中节点表示向量数据，边表示数据间相似性。</a:t>
            </a:r>
            <a:endParaRPr lang="en-US" altLang="zh-CN" dirty="0"/>
          </a:p>
          <a:p>
            <a:r>
              <a:rPr lang="zh-CN" altLang="en-US" b="1" dirty="0"/>
              <a:t>构图方式：</a:t>
            </a:r>
            <a:r>
              <a:rPr lang="zh-CN" altLang="en-US" dirty="0"/>
              <a:t>相似数据点更有可能通过边连接，搜索算法以有效方式遍历图找到相似近邻。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优点能够在高维数据中找到近似的近邻，从而提高搜索性能。缺点是构图方式复杂，影响内存效率。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05E1D-8D63-D24D-BFF1-DFD11294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228" y="1495534"/>
            <a:ext cx="2562143" cy="40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倒排文件索引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209" y="1618593"/>
            <a:ext cx="6943812" cy="4389646"/>
          </a:xfrm>
        </p:spPr>
        <p:txBody>
          <a:bodyPr/>
          <a:lstStyle/>
          <a:p>
            <a:r>
              <a:rPr lang="zh-CN" altLang="en-US" b="1" dirty="0"/>
              <a:t>倒排文件索引（</a:t>
            </a:r>
            <a:r>
              <a:rPr lang="en-US" altLang="zh-CN" b="1" dirty="0"/>
              <a:t>IVF</a:t>
            </a:r>
            <a:r>
              <a:rPr lang="zh-CN" altLang="en-US" b="1" dirty="0"/>
              <a:t>）：</a:t>
            </a:r>
            <a:r>
              <a:rPr lang="zh-CN" altLang="en-US" sz="2000" dirty="0"/>
              <a:t>将向量空间划分为多格 </a:t>
            </a:r>
            <a:r>
              <a:rPr lang="en-US" altLang="zh-CN" dirty="0"/>
              <a:t>Voronoi </a:t>
            </a:r>
            <a:r>
              <a:rPr lang="zh-CN" altLang="en-US" dirty="0"/>
              <a:t>单元，</a:t>
            </a:r>
            <a:r>
              <a:rPr lang="zh-CN" altLang="en-US" sz="2000" dirty="0"/>
              <a:t>单元以与聚类相同的方式</a:t>
            </a:r>
            <a:r>
              <a:rPr lang="zh-CN" altLang="en-US" dirty="0"/>
              <a:t>，通过建立倒排索引表，以</a:t>
            </a:r>
            <a:r>
              <a:rPr lang="zh-CN" altLang="en-US" sz="2000" dirty="0"/>
              <a:t>减少搜索空间。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优点是有助于设计快速缩小感兴趣相似区域的搜索算法；缺点是对于海量数据，细分向量空间会变慢。</a:t>
            </a:r>
            <a:endParaRPr lang="en-US" altLang="zh-CN" dirty="0"/>
          </a:p>
          <a:p>
            <a:r>
              <a:rPr lang="zh-CN" altLang="en-US" b="1" dirty="0"/>
              <a:t>改进点：</a:t>
            </a:r>
            <a:r>
              <a:rPr lang="en-US" altLang="zh-CN" dirty="0"/>
              <a:t>IVF </a:t>
            </a:r>
            <a:r>
              <a:rPr lang="zh-CN" altLang="en-US" dirty="0"/>
              <a:t>常与乘积量化（</a:t>
            </a:r>
            <a:r>
              <a:rPr lang="en-US" altLang="zh-CN" dirty="0"/>
              <a:t>PQ</a:t>
            </a:r>
            <a:r>
              <a:rPr lang="zh-CN" altLang="en-US" dirty="0"/>
              <a:t>）等量化方法结合，以提高性能。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EA7A48-356B-E442-9E12-3F90E0C85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311" y="1527066"/>
            <a:ext cx="2524950" cy="40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21EE0-76FA-594F-9291-346CDE15A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11197E-210A-164F-871D-CC10E7F77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按量化压缩分类</a:t>
            </a:r>
          </a:p>
        </p:txBody>
      </p:sp>
    </p:spTree>
    <p:extLst>
      <p:ext uri="{BB962C8B-B14F-4D97-AF65-F5344CB8AC3E}">
        <p14:creationId xmlns:p14="http://schemas.microsoft.com/office/powerpoint/2010/main" val="55809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63B3C0-5D23-FC4D-97EB-15847D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索引的本质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41106-0270-4F4B-B77E-07F0DF9C8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474745" cy="4994910"/>
          </a:xfrm>
        </p:spPr>
        <p:txBody>
          <a:bodyPr/>
          <a:lstStyle/>
          <a:p>
            <a:r>
              <a:rPr lang="zh-CN" altLang="en-US" b="1" dirty="0"/>
              <a:t>常见索引：</a:t>
            </a:r>
            <a:r>
              <a:rPr lang="zh-CN" altLang="en-US" dirty="0"/>
              <a:t>对直接存储的向量，使用特殊数据结构设计的算法加快索引效率。</a:t>
            </a:r>
            <a:endParaRPr lang="en-US" altLang="zh-CN" dirty="0"/>
          </a:p>
          <a:p>
            <a:r>
              <a:rPr lang="zh-CN" altLang="en-US" b="1" dirty="0"/>
              <a:t>具体算法：</a:t>
            </a:r>
            <a:r>
              <a:rPr lang="zh-CN" altLang="en-US" dirty="0"/>
              <a:t>查询向量时，与数据库中每个向量进行的比较，</a:t>
            </a:r>
            <a:r>
              <a:rPr lang="en-US" altLang="zh-CN" dirty="0"/>
              <a:t>e.g.</a:t>
            </a:r>
            <a:r>
              <a:rPr lang="zh-CN" altLang="en-US" dirty="0"/>
              <a:t> 示例所示。</a:t>
            </a:r>
            <a:endParaRPr lang="en-US" altLang="zh-CN" dirty="0"/>
          </a:p>
          <a:p>
            <a:r>
              <a:rPr lang="zh-CN" altLang="en-US" b="1" dirty="0"/>
              <a:t>索引本质：</a:t>
            </a:r>
            <a:r>
              <a:rPr lang="zh-CN" altLang="en-US" dirty="0"/>
              <a:t>减少了时间搜索效率，返回 </a:t>
            </a:r>
            <a:r>
              <a:rPr lang="en-US" altLang="zh-CN" dirty="0"/>
              <a:t>TOP-K</a:t>
            </a:r>
            <a:r>
              <a:rPr lang="zh-CN" altLang="en-US" i="1" dirty="0"/>
              <a:t> </a:t>
            </a:r>
            <a:r>
              <a:rPr lang="zh-CN" altLang="en-US" dirty="0"/>
              <a:t>最近邻向量。每一次相似性对比所需时间随数据维度增加而增加。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436CE-5275-334D-91C4-F2202221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63" y="1597573"/>
            <a:ext cx="4743643" cy="42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45E92E-4126-DE48-9F0E-8D2BAEE4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b="1" dirty="0"/>
              <a:t>实现的方式？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索引基础向量被分解为较少字节组成的块，以减少搜索期间的内存消耗和计算成本。</a:t>
            </a:r>
            <a:endParaRPr lang="en-US" altLang="zh-CN" sz="1800" dirty="0"/>
          </a:p>
          <a:p>
            <a:r>
              <a:rPr lang="zh-CN" altLang="en-US" sz="2000" b="1" dirty="0"/>
              <a:t>代价是什么？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通过压缩提高索引效率，代价是降低检索准确性。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9526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EC37B-03BD-AF4D-B5FC-0617D8E6A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95" y="2091559"/>
            <a:ext cx="10613571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扁平化的索引 </a:t>
            </a:r>
            <a:r>
              <a:rPr lang="en-US" altLang="zh-CN" dirty="0"/>
              <a:t>Flat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Flat</a:t>
            </a:r>
            <a:r>
              <a:rPr lang="zh-CN" altLang="en-US" b="1" dirty="0"/>
              <a:t> </a:t>
            </a:r>
            <a:r>
              <a:rPr lang="en-US" altLang="zh-CN" b="1" dirty="0"/>
              <a:t>Indexing</a:t>
            </a:r>
            <a:r>
              <a:rPr lang="zh-CN" altLang="en-US" b="1" dirty="0"/>
              <a:t>：</a:t>
            </a:r>
            <a:r>
              <a:rPr lang="zh-CN" altLang="en-US" dirty="0"/>
              <a:t>使用 </a:t>
            </a:r>
            <a:r>
              <a:rPr lang="en-US" altLang="zh-CN" dirty="0"/>
              <a:t>ANN</a:t>
            </a:r>
            <a:r>
              <a:rPr lang="zh-CN" altLang="en-US" dirty="0"/>
              <a:t>、</a:t>
            </a:r>
            <a:r>
              <a:rPr lang="en-US" altLang="zh-CN" dirty="0"/>
              <a:t>IVF </a:t>
            </a:r>
            <a:r>
              <a:rPr lang="zh-CN" altLang="en-US" dirty="0"/>
              <a:t>或 </a:t>
            </a:r>
            <a:r>
              <a:rPr lang="en-US" altLang="zh-CN" dirty="0"/>
              <a:t>HNSW </a:t>
            </a:r>
            <a:r>
              <a:rPr lang="zh-CN" altLang="en-US" dirty="0"/>
              <a:t>等索引，直接计算查询向量与 </a:t>
            </a:r>
            <a:r>
              <a:rPr lang="en-US" altLang="zh-CN" dirty="0"/>
              <a:t>DB</a:t>
            </a:r>
            <a:r>
              <a:rPr lang="zh-CN" altLang="en-US" dirty="0"/>
              <a:t> 中向量之间距离。</a:t>
            </a:r>
            <a:endParaRPr lang="en-US" altLang="zh-CN" dirty="0"/>
          </a:p>
          <a:p>
            <a:r>
              <a:rPr lang="zh-CN" altLang="en-US" dirty="0"/>
              <a:t>为了将其与量化变体区分开来，使用这种方式使用时通常称为 </a:t>
            </a:r>
            <a:r>
              <a:rPr lang="en-US" altLang="zh-CN" dirty="0"/>
              <a:t>IVF-Flat</a:t>
            </a:r>
            <a:r>
              <a:rPr lang="zh-CN" altLang="en-US" dirty="0"/>
              <a:t>、</a:t>
            </a:r>
            <a:r>
              <a:rPr lang="en-US" altLang="zh-CN" dirty="0"/>
              <a:t>HNSW-Flat </a:t>
            </a:r>
            <a:r>
              <a:rPr lang="zh-CN" altLang="en-US" dirty="0"/>
              <a:t>等。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C2FE0E-7B18-C843-86BA-361FE3CC5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331" y="2921876"/>
            <a:ext cx="9944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量化索引：</a:t>
            </a:r>
            <a:r>
              <a:rPr lang="zh-CN" altLang="en-US" dirty="0"/>
              <a:t>将索引算法（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）与量化方法相结合，以减少内存占用并加快索引速度。</a:t>
            </a:r>
            <a:endParaRPr lang="en-US" altLang="zh-CN" dirty="0"/>
          </a:p>
          <a:p>
            <a:r>
              <a:rPr lang="zh-CN" altLang="en-US" b="1" dirty="0"/>
              <a:t>量化分类：</a:t>
            </a:r>
            <a:r>
              <a:rPr lang="zh-CN" altLang="en-US" dirty="0"/>
              <a:t>标量量化（</a:t>
            </a:r>
            <a:r>
              <a:rPr lang="en-US" altLang="zh-CN" dirty="0"/>
              <a:t>Scalar Quantization</a:t>
            </a:r>
            <a:r>
              <a:rPr lang="zh-CN" altLang="en-US" dirty="0"/>
              <a:t>，</a:t>
            </a:r>
            <a:r>
              <a:rPr lang="en-US" altLang="zh-CN" dirty="0"/>
              <a:t>SQ</a:t>
            </a:r>
            <a:r>
              <a:rPr lang="zh-CN" altLang="en-US" dirty="0"/>
              <a:t>）或乘积量化（</a:t>
            </a:r>
            <a:r>
              <a:rPr lang="en-US" altLang="zh-CN" dirty="0"/>
              <a:t>Product Quantization</a:t>
            </a:r>
            <a:r>
              <a:rPr lang="zh-CN" altLang="en-US" dirty="0"/>
              <a:t>，</a:t>
            </a:r>
            <a:r>
              <a:rPr lang="en-US" altLang="zh-CN" dirty="0"/>
              <a:t>PQ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3AFEDC-BE59-8645-86D3-429DEE82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098357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标量量化 </a:t>
            </a:r>
            <a:r>
              <a:rPr lang="en-US" altLang="zh-CN" b="1" dirty="0"/>
              <a:t>SQ</a:t>
            </a:r>
            <a:r>
              <a:rPr lang="zh-CN" altLang="en-US" b="1" dirty="0"/>
              <a:t>：</a:t>
            </a:r>
            <a:r>
              <a:rPr lang="zh-CN" altLang="en-US" dirty="0"/>
              <a:t>将向量对称划分为包含每个维度的最小值和最大值的容器，将向量中的浮点数转换为整数。</a:t>
            </a:r>
            <a:r>
              <a:rPr lang="en-US" altLang="zh-CN" dirty="0"/>
              <a:t>e.g.</a:t>
            </a:r>
            <a:r>
              <a:rPr lang="zh-CN" altLang="en-US" dirty="0"/>
              <a:t>，神经网络模型对权重参数的量化。</a:t>
            </a:r>
          </a:p>
          <a:p>
            <a:r>
              <a:rPr lang="zh-CN" altLang="en-US" b="1" dirty="0"/>
              <a:t>乘积量化 </a:t>
            </a:r>
            <a:r>
              <a:rPr lang="en-US" altLang="zh-CN" b="1" dirty="0"/>
              <a:t>PQ</a:t>
            </a:r>
            <a:r>
              <a:rPr lang="zh-CN" altLang="en-US" b="1" dirty="0"/>
              <a:t>：</a:t>
            </a:r>
            <a:r>
              <a:rPr lang="zh-CN" altLang="en-US" dirty="0"/>
              <a:t>考虑沿每个向量维度值分布，执行压缩和数据缩减。将较大维度向量空间分解为较小维度子空间的笛卡尔积。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0401A-E319-4442-B49A-98C0C98D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277033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396995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9A202B-F484-1243-8B6D-603B001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D0B11B-D459-FA4F-9571-4EF08BE4D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除暴力搜索能精确索引到近邻，所有搜索算法只能在</a:t>
            </a:r>
            <a:r>
              <a:rPr lang="zh-CN" altLang="en-US" b="1" dirty="0"/>
              <a:t>性能、召回率、内存</a:t>
            </a:r>
            <a:r>
              <a:rPr lang="zh-CN" altLang="en-US" dirty="0"/>
              <a:t>三者进行权衡。</a:t>
            </a:r>
          </a:p>
        </p:txBody>
      </p:sp>
    </p:spTree>
    <p:extLst>
      <p:ext uri="{BB962C8B-B14F-4D97-AF65-F5344CB8AC3E}">
        <p14:creationId xmlns:p14="http://schemas.microsoft.com/office/powerpoint/2010/main" val="27001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4ECAC-A6B7-054B-ABAA-BA76C5DE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向量检索算法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C12D6-169D-5745-AF7A-9E6329F3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向量数据库使用近似最相邻（</a:t>
            </a:r>
            <a:r>
              <a:rPr lang="en-US" altLang="zh-CN" dirty="0"/>
              <a:t>Approximate Nearest Neighbor</a:t>
            </a:r>
            <a:r>
              <a:rPr lang="zh-CN" altLang="en-US" dirty="0"/>
              <a:t>，</a:t>
            </a:r>
            <a:r>
              <a:rPr lang="en-US" altLang="zh-CN" dirty="0"/>
              <a:t>ANN</a:t>
            </a:r>
            <a:r>
              <a:rPr lang="zh-CN" altLang="en-US" dirty="0"/>
              <a:t>），评估相似向量间相似度。</a:t>
            </a:r>
            <a:endParaRPr lang="en-US" altLang="zh-CN" dirty="0"/>
          </a:p>
          <a:p>
            <a:r>
              <a:rPr lang="zh-CN" altLang="en-US" dirty="0"/>
              <a:t>为了解决逐个索引向量相比，效率低问题。出现了 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、</a:t>
            </a:r>
            <a:r>
              <a:rPr lang="en-US" altLang="zh-CN" dirty="0"/>
              <a:t>LSH</a:t>
            </a:r>
            <a:r>
              <a:rPr lang="zh-CN" altLang="en-US" dirty="0"/>
              <a:t> 等算法。</a:t>
            </a:r>
          </a:p>
        </p:txBody>
      </p:sp>
    </p:spTree>
    <p:extLst>
      <p:ext uri="{BB962C8B-B14F-4D97-AF65-F5344CB8AC3E}">
        <p14:creationId xmlns:p14="http://schemas.microsoft.com/office/powerpoint/2010/main" val="28829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3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039AB-E08C-CF4A-9672-E58C580E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相似性搜索算法比较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30D663D-6DA1-9E43-8CD4-E6C1DDFC50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7555933"/>
              </p:ext>
            </p:extLst>
          </p:nvPr>
        </p:nvGraphicFramePr>
        <p:xfrm>
          <a:off x="623888" y="1360487"/>
          <a:ext cx="10963276" cy="4777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40819">
                  <a:extLst>
                    <a:ext uri="{9D8B030D-6E8A-4147-A177-3AD203B41FA5}">
                      <a16:colId xmlns:a16="http://schemas.microsoft.com/office/drawing/2014/main" val="4170912745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579632474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350372176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534951710"/>
                    </a:ext>
                  </a:extLst>
                </a:gridCol>
              </a:tblGrid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分类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经典算法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召回率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索引性能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40359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暴力搜索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K-Means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全局最优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098952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KD-Trees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高维下降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116400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Annoy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532530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基于图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92098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3641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基于哈希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LSH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46205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倒排索引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IVF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82288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量化压缩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18982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6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13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B83385-A992-D145-BCDA-15C1EA9AFD4B}"/>
              </a:ext>
            </a:extLst>
          </p:cNvPr>
          <p:cNvSpPr/>
          <p:nvPr/>
        </p:nvSpPr>
        <p:spPr>
          <a:xfrm>
            <a:off x="756745" y="3815068"/>
            <a:ext cx="9701048" cy="6936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539D4B-5ED4-9F4A-A80B-D2921F86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6" y="788275"/>
            <a:ext cx="9074669" cy="54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FD84416-6CC2-5D47-8AD7-3A29E2E9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61D7DE-817D-294C-AC0F-69262F68D5A1}"/>
              </a:ext>
            </a:extLst>
          </p:cNvPr>
          <p:cNvSpPr txBox="1">
            <a:spLocks/>
          </p:cNvSpPr>
          <p:nvPr/>
        </p:nvSpPr>
        <p:spPr>
          <a:xfrm>
            <a:off x="766144" y="1350606"/>
            <a:ext cx="3753304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维度足够多，理论上可以将所有 </a:t>
            </a:r>
            <a:r>
              <a:rPr lang="en-US" altLang="zh-CN" dirty="0"/>
              <a:t>Vector</a:t>
            </a:r>
            <a:r>
              <a:rPr lang="zh-CN" altLang="en-US" dirty="0"/>
              <a:t> 区分开来；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即高维特征空间中对应一个点，世间万物都可以用 </a:t>
            </a:r>
            <a:r>
              <a:rPr lang="en-US" altLang="zh-CN" dirty="0"/>
              <a:t>Vector</a:t>
            </a:r>
            <a:r>
              <a:rPr lang="zh-CN" altLang="en-US" dirty="0"/>
              <a:t> 坐标表示；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DB9161-5639-7248-9A64-2C56B099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18" y="1270000"/>
            <a:ext cx="6400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相似性度量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C11D3-F4C3-5E45-9208-7C3CF93F3A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向量可以高维空间表示，和相似性搜索什么关系？</a:t>
            </a:r>
            <a:endParaRPr lang="en-US" altLang="zh-CN" sz="2000" dirty="0"/>
          </a:p>
          <a:p>
            <a:pPr lvl="1"/>
            <a:r>
              <a:rPr lang="en-US" altLang="zh-CN" sz="1800" dirty="0">
                <a:latin typeface="Gill Sans MT" panose="020B0502020104020203" pitchFamily="34" charset="0"/>
              </a:rPr>
              <a:t>e.g.</a:t>
            </a:r>
            <a:r>
              <a:rPr lang="zh-CN" altLang="en-US" sz="1800" dirty="0">
                <a:latin typeface="Gill Sans MT" panose="020B0502020104020203" pitchFamily="34" charset="0"/>
              </a:rPr>
              <a:t>，银渐层和布偶都是猫咪特征接近，将特征用向量来表示（</a:t>
            </a:r>
            <a:r>
              <a:rPr lang="en-US" altLang="zh-CN" sz="1800" dirty="0">
                <a:latin typeface="Gill Sans MT" panose="020B0502020104020203" pitchFamily="34" charset="0"/>
              </a:rPr>
              <a:t>Embedding</a:t>
            </a:r>
            <a:r>
              <a:rPr lang="zh-CN" altLang="en-US" sz="1800" dirty="0">
                <a:latin typeface="Gill Sans MT" panose="020B0502020104020203" pitchFamily="34" charset="0"/>
              </a:rPr>
              <a:t>），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具有大小和方向数学结构，通过计算 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间距离来判断其相似度，即</a:t>
            </a:r>
            <a:r>
              <a:rPr lang="zh-CN" altLang="en-US" sz="1800" b="1" dirty="0">
                <a:latin typeface="Gill Sans MT" panose="020B0502020104020203" pitchFamily="34" charset="0"/>
              </a:rPr>
              <a:t>相似性度量</a:t>
            </a:r>
            <a:r>
              <a:rPr lang="zh-CN" altLang="en-US" sz="1800" dirty="0">
                <a:latin typeface="Gill Sans MT" panose="020B0502020104020203" pitchFamily="34" charset="0"/>
              </a:rPr>
              <a:t>（</a:t>
            </a:r>
            <a:r>
              <a:rPr lang="en-US" altLang="zh-CN" sz="1800" dirty="0">
                <a:latin typeface="Gill Sans MT" panose="020B0502020104020203" pitchFamily="34" charset="0"/>
              </a:rPr>
              <a:t>Similarity Metrix</a:t>
            </a:r>
            <a:r>
              <a:rPr lang="zh-CN" altLang="en-US" sz="1800" dirty="0">
                <a:latin typeface="Gill Sans MT" panose="020B0502020104020203" pitchFamily="34" charset="0"/>
              </a:rPr>
              <a:t>）。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395EA-CC96-5B45-A917-5D41B7B9F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407" y="3937609"/>
            <a:ext cx="2441682" cy="2354333"/>
          </a:xfrm>
          <a:prstGeom prst="roundRect">
            <a:avLst>
              <a:gd name="adj" fmla="val 59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1195A4-DE23-2646-A59B-B5E6D33001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5650" y="3937608"/>
            <a:ext cx="2449779" cy="2354332"/>
          </a:xfrm>
          <a:prstGeom prst="roundRect">
            <a:avLst>
              <a:gd name="adj" fmla="val 5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236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可以通过比较 </a:t>
                </a:r>
                <a:r>
                  <a:rPr lang="en-US" altLang="zh-CN" sz="2000" dirty="0"/>
                  <a:t>Vector</a:t>
                </a:r>
                <a:r>
                  <a:rPr lang="zh-CN" altLang="en-US" sz="2000" dirty="0"/>
                  <a:t> 间距离来判断相似度，如何应用到更大的场景？</a:t>
                </a:r>
                <a:endParaRPr lang="en-US" altLang="zh-CN" sz="2000" dirty="0"/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e.g.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，海量向量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中找到与某向量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最相似的向量，需要对 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Vector-DB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 中每个向量进行计算；</a:t>
                </a:r>
                <a:endParaRPr lang="en-US" altLang="zh-CN" sz="1800" dirty="0">
                  <a:latin typeface="Gill Sans MT" panose="020B0502020104020203" pitchFamily="34" charset="0"/>
                </a:endParaRPr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q.u.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，逐向量对比计算量巨大，所以需要一种高效算法，即</a:t>
                </a:r>
                <a:r>
                  <a:rPr lang="zh-CN" altLang="en-US" sz="1800" b="1" dirty="0">
                    <a:latin typeface="Gill Sans MT" panose="020B0502020104020203" pitchFamily="34" charset="0"/>
                  </a:rPr>
                  <a:t>相似性搜索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（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Similarity Search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）。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BB18B5C-DE3F-4947-A8FC-FF79BF44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与相似性搜索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B46-E130-A141-807B-CFEAEB8F7F26}"/>
              </a:ext>
            </a:extLst>
          </p:cNvPr>
          <p:cNvSpPr txBox="1">
            <a:spLocks/>
          </p:cNvSpPr>
          <p:nvPr/>
        </p:nvSpPr>
        <p:spPr>
          <a:xfrm>
            <a:off x="623635" y="1347433"/>
            <a:ext cx="10826839" cy="217077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向量数据库为向量数据提供专门的存储和索引机制。</a:t>
            </a:r>
            <a:endParaRPr lang="en-US" altLang="zh-CN" b="1" dirty="0"/>
          </a:p>
          <a:p>
            <a:pPr lvl="1"/>
            <a:r>
              <a:rPr lang="zh-CN" altLang="en-US" dirty="0"/>
              <a:t>向量被存储为高维空间中的点，</a:t>
            </a:r>
            <a:r>
              <a:rPr lang="en-US" altLang="zh-CN" dirty="0"/>
              <a:t>DB</a:t>
            </a:r>
            <a:r>
              <a:rPr lang="zh-CN" altLang="en-US" dirty="0"/>
              <a:t> 会为这些点建立索引</a:t>
            </a:r>
            <a:endParaRPr lang="en-US" altLang="zh-CN" dirty="0"/>
          </a:p>
          <a:p>
            <a:pPr lvl="1"/>
            <a:r>
              <a:rPr lang="zh-CN" altLang="en-US" dirty="0"/>
              <a:t>索引结构和算法有树、图、哈希等，索引结构让 </a:t>
            </a:r>
            <a:r>
              <a:rPr lang="en-US" altLang="zh-CN" dirty="0"/>
              <a:t>DB</a:t>
            </a:r>
            <a:r>
              <a:rPr lang="zh-CN" altLang="en-US" dirty="0"/>
              <a:t> 可高效进行相似度搜索</a:t>
            </a:r>
            <a:endParaRPr lang="en-US" altLang="zh-CN" dirty="0"/>
          </a:p>
          <a:p>
            <a:pPr lvl="1"/>
            <a:r>
              <a:rPr lang="zh-CN" altLang="en-US" dirty="0"/>
              <a:t>每次搜索通过相似性度量评价相似度，从而得到向量查询结果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931895-1126-1F40-A4B4-99761103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50" y="3901746"/>
            <a:ext cx="9862008" cy="22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31964</TotalTime>
  <Words>2256</Words>
  <Application>Microsoft Macintosh PowerPoint</Application>
  <PresentationFormat>自定义</PresentationFormat>
  <Paragraphs>216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  <vt:lpstr>向量高维表示</vt:lpstr>
      <vt:lpstr>相似性度量</vt:lpstr>
      <vt:lpstr>相似性搜索</vt:lpstr>
      <vt:lpstr>Vector-DB 与相似性搜索</vt:lpstr>
      <vt:lpstr>相似性搜索分类</vt:lpstr>
      <vt:lpstr>PowerPoint 演示文稿</vt:lpstr>
      <vt:lpstr>按数据结构分类</vt:lpstr>
      <vt:lpstr>基于哈希索引</vt:lpstr>
      <vt:lpstr>基于树的索引</vt:lpstr>
      <vt:lpstr>基于图的索引</vt:lpstr>
      <vt:lpstr>倒排文件索引</vt:lpstr>
      <vt:lpstr>按数据结构分类</vt:lpstr>
      <vt:lpstr>PowerPoint 演示文稿</vt:lpstr>
      <vt:lpstr>索引的本质</vt:lpstr>
      <vt:lpstr>压缩分类</vt:lpstr>
      <vt:lpstr>压缩分类</vt:lpstr>
      <vt:lpstr>扁平化的索引 Flat indexing</vt:lpstr>
      <vt:lpstr>量化索引 Quantized indexing</vt:lpstr>
      <vt:lpstr>量化索引 Quantized indexing</vt:lpstr>
      <vt:lpstr>PowerPoint 演示文稿</vt:lpstr>
      <vt:lpstr>原则</vt:lpstr>
      <vt:lpstr>向量检索算法</vt:lpstr>
      <vt:lpstr>PowerPoint 演示文稿</vt:lpstr>
      <vt:lpstr>相似性搜索算法比较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10413</cp:revision>
  <cp:lastPrinted>2023-09-08T09:14:01Z</cp:lastPrinted>
  <dcterms:created xsi:type="dcterms:W3CDTF">2020-08-28T08:44:19Z</dcterms:created>
  <dcterms:modified xsi:type="dcterms:W3CDTF">2024-02-06T07:58:11Z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